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Lst>
  <p:sldSz cx="32918400" cy="43891200"/>
  <p:notesSz cx="6858000" cy="9144000"/>
  <p:defaultText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4A4A4"/>
    <a:srgbClr val="4F4F53"/>
    <a:srgbClr val="3EAB38"/>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37" d="100"/>
          <a:sy n="37" d="100"/>
        </p:scale>
        <p:origin x="-384" y="512"/>
      </p:cViewPr>
      <p:guideLst>
        <p:guide orient="horz" pos="13824"/>
        <p:guide pos="1036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interSettings" Target="printerSettings/printerSettings1.bin"/><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13634723"/>
            <a:ext cx="27980640" cy="9408160"/>
          </a:xfrm>
        </p:spPr>
        <p:txBody>
          <a:bodyPr/>
          <a:lstStyle/>
          <a:p>
            <a:r>
              <a:rPr lang="en-US" smtClean="0"/>
              <a:t>Click to edit Master title style</a:t>
            </a:r>
            <a:endParaRPr lang="en-US"/>
          </a:p>
        </p:txBody>
      </p:sp>
      <p:sp>
        <p:nvSpPr>
          <p:cNvPr id="3" name="Subtitle 2"/>
          <p:cNvSpPr>
            <a:spLocks noGrp="1"/>
          </p:cNvSpPr>
          <p:nvPr>
            <p:ph type="subTitle" idx="1"/>
          </p:nvPr>
        </p:nvSpPr>
        <p:spPr>
          <a:xfrm>
            <a:off x="4937760" y="24871680"/>
            <a:ext cx="23042880" cy="11216640"/>
          </a:xfrm>
        </p:spPr>
        <p:txBody>
          <a:bodyPr/>
          <a:lstStyle>
            <a:lvl1pPr marL="0" indent="0" algn="ctr">
              <a:buNone/>
              <a:defRPr>
                <a:solidFill>
                  <a:schemeClr val="tx1">
                    <a:tint val="7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703CFBA-1917-A147-AC75-6965E67C7CAD}" type="datetimeFigureOut">
              <a:rPr lang="en-US" smtClean="0"/>
              <a:t>6/2/15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424F9A-CBFB-094A-AA59-9FF5F7ADEACB}" type="slidenum">
              <a:rPr lang="en-US" smtClean="0"/>
              <a:t>‹#›</a:t>
            </a:fld>
            <a:endParaRPr lang="en-US"/>
          </a:p>
        </p:txBody>
      </p:sp>
    </p:spTree>
    <p:extLst>
      <p:ext uri="{BB962C8B-B14F-4D97-AF65-F5344CB8AC3E}">
        <p14:creationId xmlns:p14="http://schemas.microsoft.com/office/powerpoint/2010/main" val="503419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03CFBA-1917-A147-AC75-6965E67C7CAD}" type="datetimeFigureOut">
              <a:rPr lang="en-US" smtClean="0"/>
              <a:t>6/2/15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424F9A-CBFB-094A-AA59-9FF5F7ADEACB}" type="slidenum">
              <a:rPr lang="en-US" smtClean="0"/>
              <a:t>‹#›</a:t>
            </a:fld>
            <a:endParaRPr lang="en-US"/>
          </a:p>
        </p:txBody>
      </p:sp>
    </p:spTree>
    <p:extLst>
      <p:ext uri="{BB962C8B-B14F-4D97-AF65-F5344CB8AC3E}">
        <p14:creationId xmlns:p14="http://schemas.microsoft.com/office/powerpoint/2010/main" val="1134689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865840" y="1757686"/>
            <a:ext cx="7406640" cy="3744976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645920" y="1757686"/>
            <a:ext cx="21671280" cy="3744976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03CFBA-1917-A147-AC75-6965E67C7CAD}" type="datetimeFigureOut">
              <a:rPr lang="en-US" smtClean="0"/>
              <a:t>6/2/15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424F9A-CBFB-094A-AA59-9FF5F7ADEACB}" type="slidenum">
              <a:rPr lang="en-US" smtClean="0"/>
              <a:t>‹#›</a:t>
            </a:fld>
            <a:endParaRPr lang="en-US"/>
          </a:p>
        </p:txBody>
      </p:sp>
    </p:spTree>
    <p:extLst>
      <p:ext uri="{BB962C8B-B14F-4D97-AF65-F5344CB8AC3E}">
        <p14:creationId xmlns:p14="http://schemas.microsoft.com/office/powerpoint/2010/main" val="479988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03CFBA-1917-A147-AC75-6965E67C7CAD}" type="datetimeFigureOut">
              <a:rPr lang="en-US" smtClean="0"/>
              <a:t>6/2/15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424F9A-CBFB-094A-AA59-9FF5F7ADEACB}" type="slidenum">
              <a:rPr lang="en-US" smtClean="0"/>
              <a:t>‹#›</a:t>
            </a:fld>
            <a:endParaRPr lang="en-US"/>
          </a:p>
        </p:txBody>
      </p:sp>
    </p:spTree>
    <p:extLst>
      <p:ext uri="{BB962C8B-B14F-4D97-AF65-F5344CB8AC3E}">
        <p14:creationId xmlns:p14="http://schemas.microsoft.com/office/powerpoint/2010/main" val="3096977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7" y="28204163"/>
            <a:ext cx="27980640" cy="8717280"/>
          </a:xfr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2600327" y="18602966"/>
            <a:ext cx="27980640" cy="9601197"/>
          </a:xfr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703CFBA-1917-A147-AC75-6965E67C7CAD}" type="datetimeFigureOut">
              <a:rPr lang="en-US" smtClean="0"/>
              <a:t>6/2/15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424F9A-CBFB-094A-AA59-9FF5F7ADEACB}" type="slidenum">
              <a:rPr lang="en-US" smtClean="0"/>
              <a:t>‹#›</a:t>
            </a:fld>
            <a:endParaRPr lang="en-US"/>
          </a:p>
        </p:txBody>
      </p:sp>
    </p:spTree>
    <p:extLst>
      <p:ext uri="{BB962C8B-B14F-4D97-AF65-F5344CB8AC3E}">
        <p14:creationId xmlns:p14="http://schemas.microsoft.com/office/powerpoint/2010/main" val="4215180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45920" y="10241283"/>
            <a:ext cx="14538960" cy="28966163"/>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6733520" y="10241283"/>
            <a:ext cx="14538960" cy="28966163"/>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703CFBA-1917-A147-AC75-6965E67C7CAD}" type="datetimeFigureOut">
              <a:rPr lang="en-US" smtClean="0"/>
              <a:t>6/2/15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424F9A-CBFB-094A-AA59-9FF5F7ADEACB}" type="slidenum">
              <a:rPr lang="en-US" smtClean="0"/>
              <a:t>‹#›</a:t>
            </a:fld>
            <a:endParaRPr lang="en-US"/>
          </a:p>
        </p:txBody>
      </p:sp>
    </p:spTree>
    <p:extLst>
      <p:ext uri="{BB962C8B-B14F-4D97-AF65-F5344CB8AC3E}">
        <p14:creationId xmlns:p14="http://schemas.microsoft.com/office/powerpoint/2010/main" val="1842163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45920" y="9824723"/>
            <a:ext cx="14544677" cy="4094477"/>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1645920" y="13919200"/>
            <a:ext cx="14544677" cy="25288243"/>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6722092" y="9824723"/>
            <a:ext cx="14550390" cy="4094477"/>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16722092" y="13919200"/>
            <a:ext cx="14550390" cy="25288243"/>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703CFBA-1917-A147-AC75-6965E67C7CAD}" type="datetimeFigureOut">
              <a:rPr lang="en-US" smtClean="0"/>
              <a:t>6/2/15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424F9A-CBFB-094A-AA59-9FF5F7ADEACB}" type="slidenum">
              <a:rPr lang="en-US" smtClean="0"/>
              <a:t>‹#›</a:t>
            </a:fld>
            <a:endParaRPr lang="en-US"/>
          </a:p>
        </p:txBody>
      </p:sp>
    </p:spTree>
    <p:extLst>
      <p:ext uri="{BB962C8B-B14F-4D97-AF65-F5344CB8AC3E}">
        <p14:creationId xmlns:p14="http://schemas.microsoft.com/office/powerpoint/2010/main" val="24681904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703CFBA-1917-A147-AC75-6965E67C7CAD}" type="datetimeFigureOut">
              <a:rPr lang="en-US" smtClean="0"/>
              <a:t>6/2/15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424F9A-CBFB-094A-AA59-9FF5F7ADEACB}" type="slidenum">
              <a:rPr lang="en-US" smtClean="0"/>
              <a:t>‹#›</a:t>
            </a:fld>
            <a:endParaRPr lang="en-US"/>
          </a:p>
        </p:txBody>
      </p:sp>
    </p:spTree>
    <p:extLst>
      <p:ext uri="{BB962C8B-B14F-4D97-AF65-F5344CB8AC3E}">
        <p14:creationId xmlns:p14="http://schemas.microsoft.com/office/powerpoint/2010/main" val="3066049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03CFBA-1917-A147-AC75-6965E67C7CAD}" type="datetimeFigureOut">
              <a:rPr lang="en-US" smtClean="0"/>
              <a:t>6/2/15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424F9A-CBFB-094A-AA59-9FF5F7ADEACB}" type="slidenum">
              <a:rPr lang="en-US" smtClean="0"/>
              <a:t>‹#›</a:t>
            </a:fld>
            <a:endParaRPr lang="en-US"/>
          </a:p>
        </p:txBody>
      </p:sp>
    </p:spTree>
    <p:extLst>
      <p:ext uri="{BB962C8B-B14F-4D97-AF65-F5344CB8AC3E}">
        <p14:creationId xmlns:p14="http://schemas.microsoft.com/office/powerpoint/2010/main" val="733277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922" y="1747520"/>
            <a:ext cx="10829927" cy="7437120"/>
          </a:xfr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2870180" y="1747523"/>
            <a:ext cx="18402300" cy="37459923"/>
          </a:xfr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645922" y="9184643"/>
            <a:ext cx="10829927" cy="30022803"/>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03CFBA-1917-A147-AC75-6965E67C7CAD}" type="datetimeFigureOut">
              <a:rPr lang="en-US" smtClean="0"/>
              <a:t>6/2/15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424F9A-CBFB-094A-AA59-9FF5F7ADEACB}" type="slidenum">
              <a:rPr lang="en-US" smtClean="0"/>
              <a:t>‹#›</a:t>
            </a:fld>
            <a:endParaRPr lang="en-US"/>
          </a:p>
        </p:txBody>
      </p:sp>
    </p:spTree>
    <p:extLst>
      <p:ext uri="{BB962C8B-B14F-4D97-AF65-F5344CB8AC3E}">
        <p14:creationId xmlns:p14="http://schemas.microsoft.com/office/powerpoint/2010/main" val="737750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2237" y="30723840"/>
            <a:ext cx="19751040" cy="3627123"/>
          </a:xfr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6452237" y="3921760"/>
            <a:ext cx="19751040" cy="26334720"/>
          </a:xfrm>
        </p:spPr>
        <p:txBody>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endParaRPr lang="en-US"/>
          </a:p>
        </p:txBody>
      </p:sp>
      <p:sp>
        <p:nvSpPr>
          <p:cNvPr id="4" name="Text Placeholder 3"/>
          <p:cNvSpPr>
            <a:spLocks noGrp="1"/>
          </p:cNvSpPr>
          <p:nvPr>
            <p:ph type="body" sz="half" idx="2"/>
          </p:nvPr>
        </p:nvSpPr>
        <p:spPr>
          <a:xfrm>
            <a:off x="6452237" y="34350963"/>
            <a:ext cx="19751040" cy="5151117"/>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03CFBA-1917-A147-AC75-6965E67C7CAD}" type="datetimeFigureOut">
              <a:rPr lang="en-US" smtClean="0"/>
              <a:t>6/2/15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424F9A-CBFB-094A-AA59-9FF5F7ADEACB}" type="slidenum">
              <a:rPr lang="en-US" smtClean="0"/>
              <a:t>‹#›</a:t>
            </a:fld>
            <a:endParaRPr lang="en-US"/>
          </a:p>
        </p:txBody>
      </p:sp>
    </p:spTree>
    <p:extLst>
      <p:ext uri="{BB962C8B-B14F-4D97-AF65-F5344CB8AC3E}">
        <p14:creationId xmlns:p14="http://schemas.microsoft.com/office/powerpoint/2010/main" val="37736790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45920" y="1757683"/>
            <a:ext cx="29626560" cy="7315200"/>
          </a:xfrm>
          <a:prstGeom prst="rect">
            <a:avLst/>
          </a:prstGeom>
        </p:spPr>
        <p:txBody>
          <a:bodyPr vert="horz" lIns="438912" tIns="219456" rIns="438912" bIns="219456"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645920" y="10241283"/>
            <a:ext cx="29626560" cy="28966163"/>
          </a:xfrm>
          <a:prstGeom prst="rect">
            <a:avLst/>
          </a:prstGeom>
        </p:spPr>
        <p:txBody>
          <a:bodyPr vert="horz" lIns="438912" tIns="219456" rIns="438912" bIns="21945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645920" y="40680643"/>
            <a:ext cx="7680960" cy="2336800"/>
          </a:xfrm>
          <a:prstGeom prst="rect">
            <a:avLst/>
          </a:prstGeom>
        </p:spPr>
        <p:txBody>
          <a:bodyPr vert="horz" lIns="438912" tIns="219456" rIns="438912" bIns="219456" rtlCol="0" anchor="ctr"/>
          <a:lstStyle>
            <a:lvl1pPr algn="l">
              <a:defRPr sz="5800">
                <a:solidFill>
                  <a:schemeClr val="tx1">
                    <a:tint val="75000"/>
                  </a:schemeClr>
                </a:solidFill>
              </a:defRPr>
            </a:lvl1pPr>
          </a:lstStyle>
          <a:p>
            <a:fld id="{2703CFBA-1917-A147-AC75-6965E67C7CAD}" type="datetimeFigureOut">
              <a:rPr lang="en-US" smtClean="0"/>
              <a:t>6/2/15</a:t>
            </a:fld>
            <a:endParaRPr lang="en-US"/>
          </a:p>
        </p:txBody>
      </p:sp>
      <p:sp>
        <p:nvSpPr>
          <p:cNvPr id="5" name="Footer Placeholder 4"/>
          <p:cNvSpPr>
            <a:spLocks noGrp="1"/>
          </p:cNvSpPr>
          <p:nvPr>
            <p:ph type="ftr" sz="quarter" idx="3"/>
          </p:nvPr>
        </p:nvSpPr>
        <p:spPr>
          <a:xfrm>
            <a:off x="11247120" y="40680643"/>
            <a:ext cx="10424160" cy="2336800"/>
          </a:xfrm>
          <a:prstGeom prst="rect">
            <a:avLst/>
          </a:prstGeom>
        </p:spPr>
        <p:txBody>
          <a:bodyPr vert="horz" lIns="438912" tIns="219456" rIns="438912" bIns="219456" rtlCol="0" anchor="ctr"/>
          <a:lstStyle>
            <a:lvl1pPr algn="ctr">
              <a:defRPr sz="5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591520" y="40680643"/>
            <a:ext cx="7680960" cy="2336800"/>
          </a:xfrm>
          <a:prstGeom prst="rect">
            <a:avLst/>
          </a:prstGeom>
        </p:spPr>
        <p:txBody>
          <a:bodyPr vert="horz" lIns="438912" tIns="219456" rIns="438912" bIns="219456" rtlCol="0" anchor="ctr"/>
          <a:lstStyle>
            <a:lvl1pPr algn="r">
              <a:defRPr sz="5800">
                <a:solidFill>
                  <a:schemeClr val="tx1">
                    <a:tint val="75000"/>
                  </a:schemeClr>
                </a:solidFill>
              </a:defRPr>
            </a:lvl1pPr>
          </a:lstStyle>
          <a:p>
            <a:fld id="{25424F9A-CBFB-094A-AA59-9FF5F7ADEACB}" type="slidenum">
              <a:rPr lang="en-US" smtClean="0"/>
              <a:t>‹#›</a:t>
            </a:fld>
            <a:endParaRPr lang="en-US"/>
          </a:p>
        </p:txBody>
      </p:sp>
    </p:spTree>
    <p:extLst>
      <p:ext uri="{BB962C8B-B14F-4D97-AF65-F5344CB8AC3E}">
        <p14:creationId xmlns:p14="http://schemas.microsoft.com/office/powerpoint/2010/main" val="18794765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94560" rtl="0" eaLnBrk="1" latinLnBrk="0" hangingPunct="1">
        <a:spcBef>
          <a:spcPct val="0"/>
        </a:spcBef>
        <a:buNone/>
        <a:defRPr sz="21100" kern="1200">
          <a:solidFill>
            <a:schemeClr val="tx1"/>
          </a:solidFill>
          <a:latin typeface="+mj-lt"/>
          <a:ea typeface="+mj-ea"/>
          <a:cs typeface="+mj-cs"/>
        </a:defRPr>
      </a:lvl1pPr>
    </p:titleStyle>
    <p:bodyStyle>
      <a:lvl1pPr marL="1645920" indent="-1645920" algn="l" defTabSz="2194560" rtl="0" eaLnBrk="1" latinLnBrk="0" hangingPunct="1">
        <a:spcBef>
          <a:spcPct val="20000"/>
        </a:spcBef>
        <a:buFont typeface="Arial"/>
        <a:buChar char="•"/>
        <a:defRPr sz="15400" kern="1200">
          <a:solidFill>
            <a:schemeClr val="tx1"/>
          </a:solidFill>
          <a:latin typeface="+mn-lt"/>
          <a:ea typeface="+mn-ea"/>
          <a:cs typeface="+mn-cs"/>
        </a:defRPr>
      </a:lvl1pPr>
      <a:lvl2pPr marL="3566160" indent="-1371600" algn="l" defTabSz="2194560" rtl="0" eaLnBrk="1" latinLnBrk="0" hangingPunct="1">
        <a:spcBef>
          <a:spcPct val="20000"/>
        </a:spcBef>
        <a:buFont typeface="Arial"/>
        <a:buChar char="–"/>
        <a:defRPr sz="13400" kern="1200">
          <a:solidFill>
            <a:schemeClr val="tx1"/>
          </a:solidFill>
          <a:latin typeface="+mn-lt"/>
          <a:ea typeface="+mn-ea"/>
          <a:cs typeface="+mn-cs"/>
        </a:defRPr>
      </a:lvl2pPr>
      <a:lvl3pPr marL="5486400" indent="-1097280" algn="l" defTabSz="2194560" rtl="0" eaLnBrk="1" latinLnBrk="0" hangingPunct="1">
        <a:spcBef>
          <a:spcPct val="20000"/>
        </a:spcBef>
        <a:buFont typeface="Arial"/>
        <a:buChar char="•"/>
        <a:defRPr sz="11500" kern="1200">
          <a:solidFill>
            <a:schemeClr val="tx1"/>
          </a:solidFill>
          <a:latin typeface="+mn-lt"/>
          <a:ea typeface="+mn-ea"/>
          <a:cs typeface="+mn-cs"/>
        </a:defRPr>
      </a:lvl3pPr>
      <a:lvl4pPr marL="7680960" indent="-1097280" algn="l" defTabSz="2194560" rtl="0" eaLnBrk="1" latinLnBrk="0" hangingPunct="1">
        <a:spcBef>
          <a:spcPct val="20000"/>
        </a:spcBef>
        <a:buFont typeface="Arial"/>
        <a:buChar char="–"/>
        <a:defRPr sz="9600" kern="1200">
          <a:solidFill>
            <a:schemeClr val="tx1"/>
          </a:solidFill>
          <a:latin typeface="+mn-lt"/>
          <a:ea typeface="+mn-ea"/>
          <a:cs typeface="+mn-cs"/>
        </a:defRPr>
      </a:lvl4pPr>
      <a:lvl5pPr marL="9875520" indent="-1097280" algn="l" defTabSz="2194560" rtl="0" eaLnBrk="1" latinLnBrk="0" hangingPunct="1">
        <a:spcBef>
          <a:spcPct val="20000"/>
        </a:spcBef>
        <a:buFont typeface="Arial"/>
        <a:buChar char="»"/>
        <a:defRPr sz="9600" kern="1200">
          <a:solidFill>
            <a:schemeClr val="tx1"/>
          </a:solidFill>
          <a:latin typeface="+mn-lt"/>
          <a:ea typeface="+mn-ea"/>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gif"/><Relationship Id="rId8"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9884597" y="17263431"/>
            <a:ext cx="16310383" cy="14500727"/>
            <a:chOff x="9677081" y="19974476"/>
            <a:chExt cx="16310383" cy="14500727"/>
          </a:xfrm>
        </p:grpSpPr>
        <p:grpSp>
          <p:nvGrpSpPr>
            <p:cNvPr id="9" name="Group 8"/>
            <p:cNvGrpSpPr/>
            <p:nvPr/>
          </p:nvGrpSpPr>
          <p:grpSpPr>
            <a:xfrm>
              <a:off x="9677081" y="19974476"/>
              <a:ext cx="16310383" cy="14500727"/>
              <a:chOff x="10005809" y="13828059"/>
              <a:chExt cx="16310383" cy="14500727"/>
            </a:xfrm>
          </p:grpSpPr>
          <p:pic>
            <p:nvPicPr>
              <p:cNvPr id="20" name="Picture 19" descr="SpinBi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05809" y="14281027"/>
                <a:ext cx="16310383" cy="14047759"/>
              </a:xfrm>
              <a:prstGeom prst="rect">
                <a:avLst/>
              </a:prstGeom>
            </p:spPr>
          </p:pic>
          <p:sp>
            <p:nvSpPr>
              <p:cNvPr id="25" name="TextBox 24"/>
              <p:cNvSpPr txBox="1"/>
              <p:nvPr/>
            </p:nvSpPr>
            <p:spPr>
              <a:xfrm>
                <a:off x="14375843" y="13828059"/>
                <a:ext cx="4448315" cy="523220"/>
              </a:xfrm>
              <a:prstGeom prst="rect">
                <a:avLst/>
              </a:prstGeom>
              <a:noFill/>
            </p:spPr>
            <p:txBody>
              <a:bodyPr wrap="square" rtlCol="0">
                <a:spAutoFit/>
              </a:bodyPr>
              <a:lstStyle/>
              <a:p>
                <a:r>
                  <a:rPr lang="en-US" sz="2800" dirty="0" smtClean="0"/>
                  <a:t>SpinBit</a:t>
                </a:r>
                <a:endParaRPr lang="en-US" sz="2800" dirty="0"/>
              </a:p>
            </p:txBody>
          </p:sp>
          <p:sp>
            <p:nvSpPr>
              <p:cNvPr id="27" name="TextBox 26"/>
              <p:cNvSpPr txBox="1"/>
              <p:nvPr/>
            </p:nvSpPr>
            <p:spPr>
              <a:xfrm>
                <a:off x="14969553" y="17363046"/>
                <a:ext cx="1388048" cy="400110"/>
              </a:xfrm>
              <a:prstGeom prst="rect">
                <a:avLst/>
              </a:prstGeom>
              <a:noFill/>
            </p:spPr>
            <p:txBody>
              <a:bodyPr wrap="square" rtlCol="0">
                <a:spAutoFit/>
              </a:bodyPr>
              <a:lstStyle/>
              <a:p>
                <a:r>
                  <a:rPr lang="en-US" sz="2000" dirty="0" smtClean="0"/>
                  <a:t>Processor</a:t>
                </a:r>
                <a:endParaRPr lang="en-US" sz="2000" dirty="0"/>
              </a:p>
            </p:txBody>
          </p:sp>
          <p:sp>
            <p:nvSpPr>
              <p:cNvPr id="28" name="TextBox 27"/>
              <p:cNvSpPr txBox="1"/>
              <p:nvPr/>
            </p:nvSpPr>
            <p:spPr>
              <a:xfrm>
                <a:off x="16772953" y="17315391"/>
                <a:ext cx="1388048" cy="400110"/>
              </a:xfrm>
              <a:prstGeom prst="rect">
                <a:avLst/>
              </a:prstGeom>
              <a:noFill/>
            </p:spPr>
            <p:txBody>
              <a:bodyPr wrap="square" rtlCol="0">
                <a:spAutoFit/>
              </a:bodyPr>
              <a:lstStyle/>
              <a:p>
                <a:r>
                  <a:rPr lang="en-US" sz="2000" dirty="0" smtClean="0"/>
                  <a:t>SD Card</a:t>
                </a:r>
              </a:p>
            </p:txBody>
          </p:sp>
          <p:sp>
            <p:nvSpPr>
              <p:cNvPr id="29" name="TextBox 28"/>
              <p:cNvSpPr txBox="1"/>
              <p:nvPr/>
            </p:nvSpPr>
            <p:spPr>
              <a:xfrm>
                <a:off x="15413943" y="19868749"/>
                <a:ext cx="2315258" cy="400110"/>
              </a:xfrm>
              <a:prstGeom prst="rect">
                <a:avLst/>
              </a:prstGeom>
              <a:noFill/>
            </p:spPr>
            <p:txBody>
              <a:bodyPr wrap="square" rtlCol="0">
                <a:spAutoFit/>
              </a:bodyPr>
              <a:lstStyle/>
              <a:p>
                <a:r>
                  <a:rPr lang="en-US" sz="2000" dirty="0" smtClean="0"/>
                  <a:t>Bluetooth Module</a:t>
                </a:r>
              </a:p>
            </p:txBody>
          </p:sp>
          <p:sp>
            <p:nvSpPr>
              <p:cNvPr id="30" name="TextBox 29"/>
              <p:cNvSpPr txBox="1"/>
              <p:nvPr/>
            </p:nvSpPr>
            <p:spPr>
              <a:xfrm>
                <a:off x="13189785" y="24673859"/>
                <a:ext cx="4448315" cy="523220"/>
              </a:xfrm>
              <a:prstGeom prst="rect">
                <a:avLst/>
              </a:prstGeom>
              <a:noFill/>
            </p:spPr>
            <p:txBody>
              <a:bodyPr wrap="square" rtlCol="0">
                <a:spAutoFit/>
              </a:bodyPr>
              <a:lstStyle/>
              <a:p>
                <a:r>
                  <a:rPr lang="en-US" sz="2800" dirty="0" smtClean="0"/>
                  <a:t>Mobile Device</a:t>
                </a:r>
                <a:endParaRPr lang="en-US" sz="2800" dirty="0"/>
              </a:p>
            </p:txBody>
          </p:sp>
          <p:sp>
            <p:nvSpPr>
              <p:cNvPr id="31" name="TextBox 30"/>
              <p:cNvSpPr txBox="1"/>
              <p:nvPr/>
            </p:nvSpPr>
            <p:spPr>
              <a:xfrm>
                <a:off x="15413943" y="26650549"/>
                <a:ext cx="2315258" cy="400110"/>
              </a:xfrm>
              <a:prstGeom prst="rect">
                <a:avLst/>
              </a:prstGeom>
              <a:noFill/>
            </p:spPr>
            <p:txBody>
              <a:bodyPr wrap="square" rtlCol="0">
                <a:spAutoFit/>
              </a:bodyPr>
              <a:lstStyle/>
              <a:p>
                <a:r>
                  <a:rPr lang="en-US" sz="2000" dirty="0" smtClean="0"/>
                  <a:t>Mobile Application</a:t>
                </a:r>
              </a:p>
            </p:txBody>
          </p:sp>
        </p:grpSp>
        <p:sp>
          <p:nvSpPr>
            <p:cNvPr id="26" name="TextBox 25"/>
            <p:cNvSpPr txBox="1"/>
            <p:nvPr/>
          </p:nvSpPr>
          <p:spPr>
            <a:xfrm>
              <a:off x="15345908" y="21359962"/>
              <a:ext cx="1778687" cy="400110"/>
            </a:xfrm>
            <a:prstGeom prst="rect">
              <a:avLst/>
            </a:prstGeom>
            <a:noFill/>
          </p:spPr>
          <p:txBody>
            <a:bodyPr wrap="square" rtlCol="0">
              <a:spAutoFit/>
            </a:bodyPr>
            <a:lstStyle/>
            <a:p>
              <a:r>
                <a:rPr lang="en-US" sz="2000" dirty="0" smtClean="0"/>
                <a:t>Gyroscope</a:t>
              </a:r>
              <a:endParaRPr lang="en-US" sz="2000" dirty="0"/>
            </a:p>
          </p:txBody>
        </p:sp>
      </p:grpSp>
      <p:pic>
        <p:nvPicPr>
          <p:cNvPr id="11" name="Picture 10" descr="bann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0" y="0"/>
            <a:ext cx="32927290" cy="5614416"/>
          </a:xfrm>
          <a:prstGeom prst="rect">
            <a:avLst/>
          </a:prstGeom>
        </p:spPr>
      </p:pic>
      <p:sp>
        <p:nvSpPr>
          <p:cNvPr id="3" name="Subtitle 2"/>
          <p:cNvSpPr>
            <a:spLocks noGrp="1"/>
          </p:cNvSpPr>
          <p:nvPr>
            <p:ph type="subTitle" idx="1"/>
          </p:nvPr>
        </p:nvSpPr>
        <p:spPr>
          <a:xfrm>
            <a:off x="913197" y="5495193"/>
            <a:ext cx="23772781" cy="4935493"/>
          </a:xfrm>
        </p:spPr>
        <p:txBody>
          <a:bodyPr>
            <a:normAutofit fontScale="77500" lnSpcReduction="20000"/>
          </a:bodyPr>
          <a:lstStyle/>
          <a:p>
            <a:pPr algn="l"/>
            <a:r>
              <a:rPr lang="en-US" sz="7100" b="1" dirty="0">
                <a:solidFill>
                  <a:srgbClr val="3EAB38"/>
                </a:solidFill>
              </a:rPr>
              <a:t>Problem: </a:t>
            </a:r>
          </a:p>
          <a:p>
            <a:pPr algn="l">
              <a:lnSpc>
                <a:spcPct val="120000"/>
              </a:lnSpc>
            </a:pPr>
            <a:r>
              <a:rPr lang="en-US" sz="5800" dirty="0">
                <a:solidFill>
                  <a:schemeClr val="tx1"/>
                </a:solidFill>
              </a:rPr>
              <a:t>Fitness devices, such as the fit bit, have become quite popular. This popularity demonstrates a desire to quantify physical activity. Currently the devices on the market measure little more than a simple pedometer. This works well for activities that are based on running but not for activities based on other modes of movement. Dancing is a popular physical activity and some methods of dancing in particular are rooted in spinning or twirling. Currently there is no fitness device that is designed to quantify spinning as it relates to dancing.</a:t>
            </a:r>
          </a:p>
        </p:txBody>
      </p:sp>
      <p:sp>
        <p:nvSpPr>
          <p:cNvPr id="4" name="Subtitle 2"/>
          <p:cNvSpPr txBox="1">
            <a:spLocks/>
          </p:cNvSpPr>
          <p:nvPr/>
        </p:nvSpPr>
        <p:spPr>
          <a:xfrm>
            <a:off x="8268187" y="11519326"/>
            <a:ext cx="22300077" cy="4611640"/>
          </a:xfrm>
          <a:prstGeom prst="rect">
            <a:avLst/>
          </a:prstGeom>
        </p:spPr>
        <p:txBody>
          <a:bodyPr vert="horz" lIns="438912" tIns="219456" rIns="438912" bIns="219456"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5500" b="1" dirty="0" smtClean="0">
                <a:solidFill>
                  <a:srgbClr val="3EAB38"/>
                </a:solidFill>
              </a:rPr>
              <a:t>Introducing SpinBit</a:t>
            </a:r>
            <a:r>
              <a:rPr lang="en-US" sz="5500" b="1" dirty="0">
                <a:solidFill>
                  <a:srgbClr val="3EAB38"/>
                </a:solidFill>
              </a:rPr>
              <a:t>: </a:t>
            </a:r>
            <a:endParaRPr lang="en-US" sz="5500" b="1" dirty="0" smtClean="0">
              <a:solidFill>
                <a:srgbClr val="3EAB38"/>
              </a:solidFill>
            </a:endParaRPr>
          </a:p>
          <a:p>
            <a:pPr algn="l"/>
            <a:r>
              <a:rPr lang="en-US" sz="4500" dirty="0" smtClean="0">
                <a:solidFill>
                  <a:srgbClr val="000000"/>
                </a:solidFill>
              </a:rPr>
              <a:t>SpinBit </a:t>
            </a:r>
            <a:r>
              <a:rPr lang="en-US" sz="4500" dirty="0">
                <a:solidFill>
                  <a:srgbClr val="000000"/>
                </a:solidFill>
              </a:rPr>
              <a:t>is a fitness device specifically targeted for dancers. The device captures the rotations of your body and reports the intensity of your spinning. The accompanying mobile application is used to manage and view your spinning data. This gives you a new insight to your dancing, track trends over time and compete with your friends.</a:t>
            </a:r>
          </a:p>
          <a:p>
            <a:endParaRPr lang="en-US" sz="5300" dirty="0">
              <a:solidFill>
                <a:srgbClr val="000000"/>
              </a:solidFill>
            </a:endParaRPr>
          </a:p>
        </p:txBody>
      </p:sp>
      <p:sp>
        <p:nvSpPr>
          <p:cNvPr id="5" name="Subtitle 2"/>
          <p:cNvSpPr txBox="1">
            <a:spLocks/>
          </p:cNvSpPr>
          <p:nvPr/>
        </p:nvSpPr>
        <p:spPr>
          <a:xfrm>
            <a:off x="1001242" y="17263432"/>
            <a:ext cx="7266945" cy="12024392"/>
          </a:xfrm>
          <a:prstGeom prst="rect">
            <a:avLst/>
          </a:prstGeom>
        </p:spPr>
        <p:txBody>
          <a:bodyPr vert="horz" lIns="438912" tIns="219456" rIns="438912" bIns="219456"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5900" b="1" dirty="0">
                <a:solidFill>
                  <a:srgbClr val="3EAB38"/>
                </a:solidFill>
              </a:rPr>
              <a:t>What it does:</a:t>
            </a:r>
            <a:endParaRPr lang="en-US" sz="5900" dirty="0">
              <a:solidFill>
                <a:srgbClr val="3EAB38"/>
              </a:solidFill>
            </a:endParaRPr>
          </a:p>
          <a:p>
            <a:pPr marL="685800" indent="-685800" algn="l">
              <a:buFont typeface="Arial"/>
              <a:buChar char="•"/>
            </a:pPr>
            <a:r>
              <a:rPr lang="en-US" sz="4500" dirty="0" smtClean="0">
                <a:solidFill>
                  <a:srgbClr val="000000"/>
                </a:solidFill>
              </a:rPr>
              <a:t>Locally records relative times between users spins</a:t>
            </a:r>
          </a:p>
          <a:p>
            <a:pPr marL="685800" indent="-685800" algn="l">
              <a:buFont typeface="Arial"/>
              <a:buChar char="•"/>
            </a:pPr>
            <a:r>
              <a:rPr lang="en-US" sz="4500" dirty="0" smtClean="0">
                <a:solidFill>
                  <a:srgbClr val="000000"/>
                </a:solidFill>
              </a:rPr>
              <a:t>Connects to mobile device via </a:t>
            </a:r>
            <a:r>
              <a:rPr lang="en-US" sz="4500" dirty="0" err="1" smtClean="0">
                <a:solidFill>
                  <a:srgbClr val="000000"/>
                </a:solidFill>
              </a:rPr>
              <a:t>bluetooth</a:t>
            </a:r>
            <a:r>
              <a:rPr lang="en-US" sz="4500" dirty="0" smtClean="0">
                <a:solidFill>
                  <a:srgbClr val="000000"/>
                </a:solidFill>
              </a:rPr>
              <a:t> to transfer data</a:t>
            </a:r>
          </a:p>
          <a:p>
            <a:pPr marL="685800" indent="-685800" algn="l">
              <a:buFont typeface="Arial"/>
              <a:buChar char="•"/>
            </a:pPr>
            <a:r>
              <a:rPr lang="en-US" sz="4500" dirty="0" smtClean="0">
                <a:solidFill>
                  <a:srgbClr val="000000"/>
                </a:solidFill>
              </a:rPr>
              <a:t>Mobile application allows for user to display spin data </a:t>
            </a:r>
          </a:p>
          <a:p>
            <a:pPr marL="685800" indent="-685800" algn="l">
              <a:buFont typeface="Arial"/>
              <a:buChar char="•"/>
            </a:pPr>
            <a:endParaRPr lang="en-US" sz="4500" dirty="0">
              <a:solidFill>
                <a:srgbClr val="000000"/>
              </a:solidFill>
            </a:endParaRPr>
          </a:p>
        </p:txBody>
      </p:sp>
      <p:sp>
        <p:nvSpPr>
          <p:cNvPr id="6" name="Subtitle 2"/>
          <p:cNvSpPr txBox="1">
            <a:spLocks/>
          </p:cNvSpPr>
          <p:nvPr/>
        </p:nvSpPr>
        <p:spPr>
          <a:xfrm>
            <a:off x="22804231" y="17263431"/>
            <a:ext cx="8217214" cy="17661022"/>
          </a:xfrm>
          <a:prstGeom prst="rect">
            <a:avLst/>
          </a:prstGeom>
        </p:spPr>
        <p:txBody>
          <a:bodyPr vert="horz" lIns="438912" tIns="219456" rIns="438912" bIns="219456"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5800" b="1" dirty="0">
                <a:solidFill>
                  <a:srgbClr val="3EAB38"/>
                </a:solidFill>
              </a:rPr>
              <a:t>How it works: </a:t>
            </a:r>
          </a:p>
          <a:p>
            <a:pPr marL="685800" indent="-685800" algn="l">
              <a:buFont typeface="Arial"/>
              <a:buChar char="•"/>
            </a:pPr>
            <a:r>
              <a:rPr lang="en-US" sz="4500" dirty="0" smtClean="0">
                <a:solidFill>
                  <a:srgbClr val="000000"/>
                </a:solidFill>
              </a:rPr>
              <a:t>On record session initiation, SpinBit samples raw gyroscope angular velocity data</a:t>
            </a:r>
          </a:p>
          <a:p>
            <a:pPr marL="685800" indent="-685800" algn="l">
              <a:buFont typeface="Arial"/>
              <a:buChar char="•"/>
            </a:pPr>
            <a:r>
              <a:rPr lang="en-US" sz="4500" dirty="0" smtClean="0">
                <a:solidFill>
                  <a:srgbClr val="000000"/>
                </a:solidFill>
              </a:rPr>
              <a:t>Angular velocity is processed in real time to determine “spin events”</a:t>
            </a:r>
          </a:p>
          <a:p>
            <a:pPr marL="685800" indent="-685800" algn="l">
              <a:buFont typeface="Arial"/>
              <a:buChar char="•"/>
            </a:pPr>
            <a:r>
              <a:rPr lang="en-US" sz="4500" dirty="0" smtClean="0">
                <a:solidFill>
                  <a:srgbClr val="000000"/>
                </a:solidFill>
              </a:rPr>
              <a:t>“Spin events” are recorded with relative time between events</a:t>
            </a:r>
          </a:p>
          <a:p>
            <a:pPr marL="685800" indent="-685800" algn="l">
              <a:buFont typeface="Arial"/>
              <a:buChar char="•"/>
            </a:pPr>
            <a:r>
              <a:rPr lang="en-US" sz="4500" dirty="0" smtClean="0">
                <a:solidFill>
                  <a:srgbClr val="000000"/>
                </a:solidFill>
              </a:rPr>
              <a:t>In idle mode, mobile device can request spin session data via </a:t>
            </a:r>
            <a:r>
              <a:rPr lang="en-US" sz="4500" dirty="0" err="1" smtClean="0">
                <a:solidFill>
                  <a:srgbClr val="000000"/>
                </a:solidFill>
              </a:rPr>
              <a:t>bluetooth</a:t>
            </a:r>
            <a:endParaRPr lang="en-US" sz="4500" dirty="0" smtClean="0">
              <a:solidFill>
                <a:srgbClr val="000000"/>
              </a:solidFill>
            </a:endParaRPr>
          </a:p>
          <a:p>
            <a:pPr marL="685800" indent="-685800" algn="l">
              <a:buFont typeface="Arial"/>
              <a:buChar char="•"/>
            </a:pPr>
            <a:r>
              <a:rPr lang="en-US" sz="4500" dirty="0" smtClean="0">
                <a:solidFill>
                  <a:srgbClr val="000000"/>
                </a:solidFill>
              </a:rPr>
              <a:t>Spin session data </a:t>
            </a:r>
            <a:r>
              <a:rPr lang="en-US" sz="4500" smtClean="0">
                <a:solidFill>
                  <a:srgbClr val="000000"/>
                </a:solidFill>
              </a:rPr>
              <a:t>is transferred </a:t>
            </a:r>
            <a:r>
              <a:rPr lang="en-US" sz="4500" dirty="0" smtClean="0">
                <a:solidFill>
                  <a:srgbClr val="000000"/>
                </a:solidFill>
              </a:rPr>
              <a:t>via </a:t>
            </a:r>
            <a:r>
              <a:rPr lang="en-US" sz="4500" dirty="0" err="1" smtClean="0">
                <a:solidFill>
                  <a:srgbClr val="000000"/>
                </a:solidFill>
              </a:rPr>
              <a:t>bluetooth</a:t>
            </a:r>
            <a:endParaRPr lang="en-US" sz="4500" dirty="0" smtClean="0">
              <a:solidFill>
                <a:srgbClr val="000000"/>
              </a:solidFill>
            </a:endParaRPr>
          </a:p>
          <a:p>
            <a:pPr marL="685800" indent="-685800" algn="l">
              <a:buFont typeface="Arial"/>
              <a:buChar char="•"/>
            </a:pPr>
            <a:r>
              <a:rPr lang="en-US" sz="4500" dirty="0" smtClean="0">
                <a:solidFill>
                  <a:srgbClr val="000000"/>
                </a:solidFill>
              </a:rPr>
              <a:t>Mobile application stores data and allows the user to visualize it.</a:t>
            </a:r>
            <a:endParaRPr lang="en-US" sz="4500" dirty="0" smtClean="0">
              <a:solidFill>
                <a:srgbClr val="000000"/>
              </a:solidFill>
            </a:endParaRPr>
          </a:p>
          <a:p>
            <a:pPr algn="l"/>
            <a:r>
              <a:rPr lang="en-US" sz="4500" dirty="0" smtClean="0">
                <a:solidFill>
                  <a:srgbClr val="000000"/>
                </a:solidFill>
              </a:rPr>
              <a:t> </a:t>
            </a:r>
          </a:p>
        </p:txBody>
      </p:sp>
      <p:pic>
        <p:nvPicPr>
          <p:cNvPr id="10" name="Picture 9"/>
          <p:cNvPicPr>
            <a:picLocks noChangeAspect="1"/>
          </p:cNvPicPr>
          <p:nvPr/>
        </p:nvPicPr>
        <p:blipFill>
          <a:blip r:embed="rId4"/>
          <a:stretch>
            <a:fillRect/>
          </a:stretch>
        </p:blipFill>
        <p:spPr>
          <a:xfrm>
            <a:off x="1419841" y="11519326"/>
            <a:ext cx="6148854" cy="4611640"/>
          </a:xfrm>
          <a:prstGeom prst="rect">
            <a:avLst/>
          </a:prstGeom>
        </p:spPr>
      </p:pic>
      <p:pic>
        <p:nvPicPr>
          <p:cNvPr id="12" name="Picture 11"/>
          <p:cNvPicPr>
            <a:picLocks noChangeAspect="1"/>
          </p:cNvPicPr>
          <p:nvPr/>
        </p:nvPicPr>
        <p:blipFill>
          <a:blip r:embed="rId5"/>
          <a:stretch>
            <a:fillRect/>
          </a:stretch>
        </p:blipFill>
        <p:spPr>
          <a:xfrm>
            <a:off x="25200865" y="33832932"/>
            <a:ext cx="5115563" cy="6820750"/>
          </a:xfrm>
          <a:prstGeom prst="rect">
            <a:avLst/>
          </a:prstGeom>
        </p:spPr>
      </p:pic>
      <p:sp>
        <p:nvSpPr>
          <p:cNvPr id="2" name="Title 1"/>
          <p:cNvSpPr>
            <a:spLocks noGrp="1"/>
          </p:cNvSpPr>
          <p:nvPr>
            <p:ph type="ctrTitle"/>
          </p:nvPr>
        </p:nvSpPr>
        <p:spPr>
          <a:xfrm>
            <a:off x="2506821" y="852580"/>
            <a:ext cx="22179157" cy="3678266"/>
          </a:xfrm>
        </p:spPr>
        <p:txBody>
          <a:bodyPr>
            <a:normAutofit/>
          </a:bodyPr>
          <a:lstStyle/>
          <a:p>
            <a:pPr algn="l"/>
            <a:r>
              <a:rPr lang="en-US" sz="11500" dirty="0" smtClean="0">
                <a:solidFill>
                  <a:schemeClr val="bg1"/>
                </a:solidFill>
                <a:latin typeface="Helvetica"/>
                <a:cs typeface="Helvetica"/>
              </a:rPr>
              <a:t>SpinBit</a:t>
            </a:r>
            <a:r>
              <a:rPr lang="en-US" sz="11500" dirty="0" smtClean="0">
                <a:solidFill>
                  <a:schemeClr val="bg1"/>
                </a:solidFill>
                <a:latin typeface="Helvetica"/>
                <a:cs typeface="Helvetica"/>
              </a:rPr>
              <a:t>: What’s your count?</a:t>
            </a:r>
            <a:endParaRPr lang="en-US" sz="11500" dirty="0">
              <a:solidFill>
                <a:schemeClr val="bg1"/>
              </a:solidFill>
              <a:latin typeface="Helvetica"/>
              <a:cs typeface="Helvetica"/>
            </a:endParaRPr>
          </a:p>
        </p:txBody>
      </p:sp>
      <p:sp>
        <p:nvSpPr>
          <p:cNvPr id="7" name="Subtitle 2"/>
          <p:cNvSpPr txBox="1">
            <a:spLocks/>
          </p:cNvSpPr>
          <p:nvPr/>
        </p:nvSpPr>
        <p:spPr>
          <a:xfrm>
            <a:off x="1001242" y="25546153"/>
            <a:ext cx="7266945" cy="15107529"/>
          </a:xfrm>
          <a:prstGeom prst="rect">
            <a:avLst/>
          </a:prstGeom>
        </p:spPr>
        <p:txBody>
          <a:bodyPr vert="horz" lIns="438912" tIns="219456" rIns="438912" bIns="219456"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5900" b="1" dirty="0">
                <a:solidFill>
                  <a:srgbClr val="3EAB38"/>
                </a:solidFill>
              </a:rPr>
              <a:t>How you use it: </a:t>
            </a:r>
          </a:p>
          <a:p>
            <a:pPr marL="685800" indent="-685800" algn="l">
              <a:buFont typeface="Arial"/>
              <a:buChar char="•"/>
            </a:pPr>
            <a:r>
              <a:rPr lang="en-US" sz="4500" dirty="0" smtClean="0">
                <a:solidFill>
                  <a:srgbClr val="000000"/>
                </a:solidFill>
              </a:rPr>
              <a:t>Affix SpinBit to waist using clip, with long side pointing down</a:t>
            </a:r>
          </a:p>
          <a:p>
            <a:pPr marL="685800" indent="-685800" algn="l">
              <a:buFont typeface="Arial"/>
              <a:buChar char="•"/>
            </a:pPr>
            <a:r>
              <a:rPr lang="en-US" sz="4500" dirty="0" smtClean="0">
                <a:solidFill>
                  <a:srgbClr val="000000"/>
                </a:solidFill>
              </a:rPr>
              <a:t>Turn device on and press the button to start recording a spin session</a:t>
            </a:r>
          </a:p>
          <a:p>
            <a:pPr marL="685800" indent="-685800" algn="l">
              <a:buFont typeface="Arial"/>
              <a:buChar char="•"/>
            </a:pPr>
            <a:r>
              <a:rPr lang="en-US" sz="4500" dirty="0" smtClean="0">
                <a:solidFill>
                  <a:srgbClr val="000000"/>
                </a:solidFill>
              </a:rPr>
              <a:t>After finished recording spin session, press button again</a:t>
            </a:r>
          </a:p>
          <a:p>
            <a:pPr marL="685800" indent="-685800" algn="l">
              <a:buFont typeface="Arial"/>
              <a:buChar char="•"/>
            </a:pPr>
            <a:r>
              <a:rPr lang="en-US" sz="4500" dirty="0" smtClean="0">
                <a:solidFill>
                  <a:srgbClr val="000000"/>
                </a:solidFill>
              </a:rPr>
              <a:t>While device is on, the mobile application may be used to request spin sessions</a:t>
            </a:r>
          </a:p>
          <a:p>
            <a:pPr marL="685800" indent="-685800" algn="l">
              <a:buFont typeface="Arial"/>
              <a:buChar char="•"/>
            </a:pPr>
            <a:r>
              <a:rPr lang="en-US" sz="4500" dirty="0" smtClean="0">
                <a:solidFill>
                  <a:srgbClr val="000000"/>
                </a:solidFill>
              </a:rPr>
              <a:t>Navigate to sessions on mobile application to view visualizations of past spin sessions</a:t>
            </a:r>
          </a:p>
          <a:p>
            <a:pPr marL="685800" indent="-685800" algn="l">
              <a:buFont typeface="Arial"/>
              <a:buChar char="•"/>
            </a:pPr>
            <a:endParaRPr lang="en-US" sz="4900" dirty="0" smtClean="0">
              <a:solidFill>
                <a:srgbClr val="000000"/>
              </a:solidFill>
            </a:endParaRPr>
          </a:p>
        </p:txBody>
      </p:sp>
      <p:sp>
        <p:nvSpPr>
          <p:cNvPr id="8" name="Subtitle 2"/>
          <p:cNvSpPr txBox="1">
            <a:spLocks/>
          </p:cNvSpPr>
          <p:nvPr/>
        </p:nvSpPr>
        <p:spPr>
          <a:xfrm>
            <a:off x="8654225" y="33222652"/>
            <a:ext cx="15339478" cy="7690983"/>
          </a:xfrm>
          <a:prstGeom prst="rect">
            <a:avLst/>
          </a:prstGeom>
        </p:spPr>
        <p:txBody>
          <a:bodyPr vert="horz" lIns="438912" tIns="219456" rIns="438912" bIns="219456" rtlCol="0">
            <a:normAutofit fontScale="92500" lnSpcReduction="1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5800" b="1" dirty="0">
                <a:solidFill>
                  <a:srgbClr val="3EAB38"/>
                </a:solidFill>
              </a:rPr>
              <a:t>Looking forward:</a:t>
            </a:r>
            <a:r>
              <a:rPr lang="en-US" sz="5800" b="1" dirty="0"/>
              <a:t> </a:t>
            </a:r>
          </a:p>
          <a:p>
            <a:pPr algn="l"/>
            <a:r>
              <a:rPr lang="en-US" sz="4900" dirty="0" smtClean="0">
                <a:solidFill>
                  <a:srgbClr val="000000"/>
                </a:solidFill>
              </a:rPr>
              <a:t>Within this summer, we plan to release a crowd funding campaign to raise funding to release SpinBit to Seattle’s contra dancers. Using skills learned during this capstone, we plan to: </a:t>
            </a:r>
          </a:p>
          <a:p>
            <a:pPr marL="685800" indent="-685800" algn="l">
              <a:buFont typeface="Arial"/>
              <a:buChar char="•"/>
            </a:pPr>
            <a:r>
              <a:rPr lang="en-US" sz="4900" dirty="0" smtClean="0">
                <a:solidFill>
                  <a:srgbClr val="000000"/>
                </a:solidFill>
              </a:rPr>
              <a:t>Drastically reduce device size by using smaller battery, alternative storage hardware, stacked </a:t>
            </a:r>
            <a:r>
              <a:rPr lang="en-US" sz="4900" dirty="0" err="1" smtClean="0">
                <a:solidFill>
                  <a:srgbClr val="000000"/>
                </a:solidFill>
              </a:rPr>
              <a:t>bluetooth</a:t>
            </a:r>
            <a:r>
              <a:rPr lang="en-US" sz="4900" dirty="0" smtClean="0">
                <a:solidFill>
                  <a:srgbClr val="000000"/>
                </a:solidFill>
              </a:rPr>
              <a:t>/processor, and improved PCB layout</a:t>
            </a:r>
          </a:p>
          <a:p>
            <a:pPr marL="685800" indent="-685800" algn="l">
              <a:buFont typeface="Arial"/>
              <a:buChar char="•"/>
            </a:pPr>
            <a:r>
              <a:rPr lang="en-US" sz="4900" dirty="0" smtClean="0">
                <a:solidFill>
                  <a:srgbClr val="000000"/>
                </a:solidFill>
              </a:rPr>
              <a:t>Add additional </a:t>
            </a:r>
            <a:r>
              <a:rPr lang="en-US" sz="4900" dirty="0">
                <a:solidFill>
                  <a:srgbClr val="000000"/>
                </a:solidFill>
              </a:rPr>
              <a:t>a</a:t>
            </a:r>
            <a:r>
              <a:rPr lang="en-US" sz="4900" dirty="0" smtClean="0">
                <a:solidFill>
                  <a:srgbClr val="000000"/>
                </a:solidFill>
              </a:rPr>
              <a:t>pp functionality such as, alternative data visualizations, sharing, and device configurations </a:t>
            </a:r>
            <a:endParaRPr lang="en-US" sz="4900" dirty="0" smtClean="0">
              <a:solidFill>
                <a:srgbClr val="000000"/>
              </a:solidFill>
            </a:endParaRPr>
          </a:p>
          <a:p>
            <a:pPr algn="l"/>
            <a:endParaRPr lang="en-US" sz="4500" dirty="0" smtClean="0">
              <a:solidFill>
                <a:srgbClr val="000000"/>
              </a:solidFill>
            </a:endParaRPr>
          </a:p>
          <a:p>
            <a:pPr algn="l"/>
            <a:endParaRPr lang="en-US" sz="4500" dirty="0">
              <a:solidFill>
                <a:srgbClr val="000000"/>
              </a:solidFill>
            </a:endParaRPr>
          </a:p>
        </p:txBody>
      </p:sp>
      <p:pic>
        <p:nvPicPr>
          <p:cNvPr id="13" name="Picture 12" descr="CSElogo2text_1000.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09970" y="2238677"/>
            <a:ext cx="2258294" cy="2292169"/>
          </a:xfrm>
          <a:prstGeom prst="rect">
            <a:avLst/>
          </a:prstGeom>
        </p:spPr>
      </p:pic>
      <p:pic>
        <p:nvPicPr>
          <p:cNvPr id="14" name="Picture 13" descr="ee_logo_name.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458142" y="1343377"/>
            <a:ext cx="4343400" cy="571500"/>
          </a:xfrm>
          <a:prstGeom prst="rect">
            <a:avLst/>
          </a:prstGeom>
        </p:spPr>
      </p:pic>
      <p:grpSp>
        <p:nvGrpSpPr>
          <p:cNvPr id="19" name="Group 18"/>
          <p:cNvGrpSpPr/>
          <p:nvPr/>
        </p:nvGrpSpPr>
        <p:grpSpPr>
          <a:xfrm>
            <a:off x="913197" y="41345334"/>
            <a:ext cx="31104427" cy="2059590"/>
            <a:chOff x="1785374" y="717831"/>
            <a:chExt cx="29368472" cy="2981757"/>
          </a:xfrm>
        </p:grpSpPr>
        <p:sp>
          <p:nvSpPr>
            <p:cNvPr id="15" name="Rectangle 14"/>
            <p:cNvSpPr/>
            <p:nvPr/>
          </p:nvSpPr>
          <p:spPr>
            <a:xfrm>
              <a:off x="3290057" y="717831"/>
              <a:ext cx="20941327" cy="2981757"/>
            </a:xfrm>
            <a:prstGeom prst="rect">
              <a:avLst/>
            </a:prstGeom>
            <a:solidFill>
              <a:srgbClr val="4F4F5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16"/>
            <p:cNvSpPr/>
            <p:nvPr/>
          </p:nvSpPr>
          <p:spPr>
            <a:xfrm>
              <a:off x="1785374" y="717831"/>
              <a:ext cx="1504683" cy="2981757"/>
            </a:xfrm>
            <a:prstGeom prst="rect">
              <a:avLst/>
            </a:prstGeom>
            <a:solidFill>
              <a:srgbClr val="A4A4A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A4A4A4"/>
                </a:solidFill>
              </a:endParaRPr>
            </a:p>
          </p:txBody>
        </p:sp>
        <p:sp>
          <p:nvSpPr>
            <p:cNvPr id="18" name="Rectangle 17"/>
            <p:cNvSpPr/>
            <p:nvPr/>
          </p:nvSpPr>
          <p:spPr>
            <a:xfrm>
              <a:off x="24231384" y="717831"/>
              <a:ext cx="6922462" cy="2981757"/>
            </a:xfrm>
            <a:prstGeom prst="rect">
              <a:avLst/>
            </a:prstGeom>
            <a:solidFill>
              <a:srgbClr val="3EAB3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6" name="Group 35"/>
          <p:cNvGrpSpPr/>
          <p:nvPr/>
        </p:nvGrpSpPr>
        <p:grpSpPr>
          <a:xfrm>
            <a:off x="913197" y="-218978"/>
            <a:ext cx="23772782" cy="52031230"/>
            <a:chOff x="913197" y="-218978"/>
            <a:chExt cx="23772782" cy="52031230"/>
          </a:xfrm>
        </p:grpSpPr>
        <p:cxnSp>
          <p:nvCxnSpPr>
            <p:cNvPr id="23" name="Straight Connector 22"/>
            <p:cNvCxnSpPr/>
            <p:nvPr/>
          </p:nvCxnSpPr>
          <p:spPr>
            <a:xfrm>
              <a:off x="24685979" y="852580"/>
              <a:ext cx="0" cy="50959672"/>
            </a:xfrm>
            <a:prstGeom prst="line">
              <a:avLst/>
            </a:prstGeom>
            <a:ln>
              <a:no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913197" y="-218978"/>
              <a:ext cx="0" cy="50959672"/>
            </a:xfrm>
            <a:prstGeom prst="line">
              <a:avLst/>
            </a:prstGeom>
            <a:ln>
              <a:noFill/>
            </a:ln>
          </p:spPr>
          <p:style>
            <a:lnRef idx="2">
              <a:schemeClr val="accent1"/>
            </a:lnRef>
            <a:fillRef idx="0">
              <a:schemeClr val="accent1"/>
            </a:fillRef>
            <a:effectRef idx="1">
              <a:schemeClr val="accent1"/>
            </a:effectRef>
            <a:fontRef idx="minor">
              <a:schemeClr val="tx1"/>
            </a:fontRef>
          </p:style>
        </p:cxnSp>
      </p:grpSp>
      <p:pic>
        <p:nvPicPr>
          <p:cNvPr id="34" name="Picture 33" descr="contra_danc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598494" y="5614416"/>
            <a:ext cx="5422951" cy="3606030"/>
          </a:xfrm>
          <a:prstGeom prst="rect">
            <a:avLst/>
          </a:prstGeom>
        </p:spPr>
      </p:pic>
      <p:sp>
        <p:nvSpPr>
          <p:cNvPr id="35" name="TextBox 34"/>
          <p:cNvSpPr txBox="1"/>
          <p:nvPr/>
        </p:nvSpPr>
        <p:spPr>
          <a:xfrm>
            <a:off x="25609356" y="9220446"/>
            <a:ext cx="5422951" cy="1015663"/>
          </a:xfrm>
          <a:prstGeom prst="rect">
            <a:avLst/>
          </a:prstGeom>
          <a:noFill/>
        </p:spPr>
        <p:txBody>
          <a:bodyPr wrap="square" rtlCol="0">
            <a:spAutoFit/>
          </a:bodyPr>
          <a:lstStyle/>
          <a:p>
            <a:r>
              <a:rPr lang="en-US" sz="2000" dirty="0"/>
              <a:t>Photo source</a:t>
            </a:r>
            <a:r>
              <a:rPr lang="en-US" sz="2000" dirty="0" smtClean="0"/>
              <a:t>:</a:t>
            </a:r>
          </a:p>
          <a:p>
            <a:r>
              <a:rPr lang="en-US" sz="2000" dirty="0" smtClean="0"/>
              <a:t>https</a:t>
            </a:r>
            <a:r>
              <a:rPr lang="en-US" sz="2000" dirty="0"/>
              <a:t>://</a:t>
            </a:r>
            <a:r>
              <a:rPr lang="en-US" sz="2000" dirty="0" err="1"/>
              <a:t>www.theportlandcollection.com</a:t>
            </a:r>
            <a:r>
              <a:rPr lang="en-US" sz="2000" dirty="0"/>
              <a:t>/contra-dancing/ </a:t>
            </a:r>
          </a:p>
        </p:txBody>
      </p:sp>
      <p:cxnSp>
        <p:nvCxnSpPr>
          <p:cNvPr id="39" name="Straight Connector 38"/>
          <p:cNvCxnSpPr/>
          <p:nvPr/>
        </p:nvCxnSpPr>
        <p:spPr>
          <a:xfrm>
            <a:off x="1419841" y="11067772"/>
            <a:ext cx="29612466" cy="0"/>
          </a:xfrm>
          <a:prstGeom prst="line">
            <a:avLst/>
          </a:prstGeom>
          <a:ln>
            <a:solidFill>
              <a:srgbClr val="A4A4A4"/>
            </a:solidFill>
          </a:ln>
        </p:spPr>
        <p:style>
          <a:lnRef idx="1">
            <a:schemeClr val="dk1"/>
          </a:lnRef>
          <a:fillRef idx="0">
            <a:schemeClr val="dk1"/>
          </a:fillRef>
          <a:effectRef idx="0">
            <a:schemeClr val="dk1"/>
          </a:effectRef>
          <a:fontRef idx="minor">
            <a:schemeClr val="tx1"/>
          </a:fontRef>
        </p:style>
      </p:cxnSp>
      <p:cxnSp>
        <p:nvCxnSpPr>
          <p:cNvPr id="40" name="Straight Connector 39"/>
          <p:cNvCxnSpPr/>
          <p:nvPr/>
        </p:nvCxnSpPr>
        <p:spPr>
          <a:xfrm>
            <a:off x="1419841" y="16708698"/>
            <a:ext cx="29612466" cy="0"/>
          </a:xfrm>
          <a:prstGeom prst="line">
            <a:avLst/>
          </a:prstGeom>
          <a:ln>
            <a:solidFill>
              <a:srgbClr val="A4A4A4"/>
            </a:solidFill>
          </a:ln>
        </p:spPr>
        <p:style>
          <a:lnRef idx="1">
            <a:schemeClr val="dk1"/>
          </a:lnRef>
          <a:fillRef idx="0">
            <a:schemeClr val="dk1"/>
          </a:fillRef>
          <a:effectRef idx="0">
            <a:schemeClr val="dk1"/>
          </a:effectRef>
          <a:fontRef idx="minor">
            <a:schemeClr val="tx1"/>
          </a:fontRef>
        </p:style>
      </p:cxnSp>
      <p:cxnSp>
        <p:nvCxnSpPr>
          <p:cNvPr id="41" name="Straight Connector 40"/>
          <p:cNvCxnSpPr/>
          <p:nvPr/>
        </p:nvCxnSpPr>
        <p:spPr>
          <a:xfrm>
            <a:off x="8268187" y="17263431"/>
            <a:ext cx="0" cy="23016001"/>
          </a:xfrm>
          <a:prstGeom prst="line">
            <a:avLst/>
          </a:prstGeom>
          <a:ln>
            <a:solidFill>
              <a:srgbClr val="A4A4A4"/>
            </a:solidFill>
          </a:ln>
        </p:spPr>
        <p:style>
          <a:lnRef idx="1">
            <a:schemeClr val="dk1"/>
          </a:lnRef>
          <a:fillRef idx="0">
            <a:schemeClr val="dk1"/>
          </a:fillRef>
          <a:effectRef idx="0">
            <a:schemeClr val="dk1"/>
          </a:effectRef>
          <a:fontRef idx="minor">
            <a:schemeClr val="tx1"/>
          </a:fontRef>
        </p:style>
      </p:cxnSp>
      <p:cxnSp>
        <p:nvCxnSpPr>
          <p:cNvPr id="51" name="Straight Connector 50"/>
          <p:cNvCxnSpPr/>
          <p:nvPr/>
        </p:nvCxnSpPr>
        <p:spPr>
          <a:xfrm>
            <a:off x="913197" y="25546153"/>
            <a:ext cx="6655498" cy="0"/>
          </a:xfrm>
          <a:prstGeom prst="line">
            <a:avLst/>
          </a:prstGeom>
          <a:ln>
            <a:solidFill>
              <a:srgbClr val="A4A4A4"/>
            </a:solidFill>
          </a:ln>
        </p:spPr>
        <p:style>
          <a:lnRef idx="1">
            <a:schemeClr val="dk1"/>
          </a:lnRef>
          <a:fillRef idx="0">
            <a:schemeClr val="dk1"/>
          </a:fillRef>
          <a:effectRef idx="0">
            <a:schemeClr val="dk1"/>
          </a:effectRef>
          <a:fontRef idx="minor">
            <a:schemeClr val="tx1"/>
          </a:fontRef>
        </p:style>
      </p:cxnSp>
      <p:cxnSp>
        <p:nvCxnSpPr>
          <p:cNvPr id="54" name="Straight Connector 53"/>
          <p:cNvCxnSpPr/>
          <p:nvPr/>
        </p:nvCxnSpPr>
        <p:spPr>
          <a:xfrm>
            <a:off x="8736961" y="32833230"/>
            <a:ext cx="14998855" cy="0"/>
          </a:xfrm>
          <a:prstGeom prst="line">
            <a:avLst/>
          </a:prstGeom>
          <a:ln>
            <a:solidFill>
              <a:srgbClr val="A4A4A4"/>
            </a:solidFill>
          </a:ln>
        </p:spPr>
        <p:style>
          <a:lnRef idx="1">
            <a:schemeClr val="dk1"/>
          </a:lnRef>
          <a:fillRef idx="0">
            <a:schemeClr val="dk1"/>
          </a:fillRef>
          <a:effectRef idx="0">
            <a:schemeClr val="dk1"/>
          </a:effectRef>
          <a:fontRef idx="minor">
            <a:schemeClr val="tx1"/>
          </a:fontRef>
        </p:style>
      </p:cxnSp>
      <p:sp>
        <p:nvSpPr>
          <p:cNvPr id="57" name="Title 1"/>
          <p:cNvSpPr txBox="1">
            <a:spLocks/>
          </p:cNvSpPr>
          <p:nvPr/>
        </p:nvSpPr>
        <p:spPr>
          <a:xfrm>
            <a:off x="2659222" y="3249448"/>
            <a:ext cx="9835354" cy="1384369"/>
          </a:xfrm>
          <a:prstGeom prst="rect">
            <a:avLst/>
          </a:prstGeom>
        </p:spPr>
        <p:txBody>
          <a:bodyPr vert="horz" lIns="438912" tIns="219456" rIns="438912" bIns="219456" rtlCol="0" anchor="ctr">
            <a:normAutofit fontScale="85000" lnSpcReduction="10000"/>
          </a:bodyPr>
          <a:lstStyle>
            <a:lvl1pPr algn="ctr" defTabSz="2194560" rtl="0" eaLnBrk="1" latinLnBrk="0" hangingPunct="1">
              <a:spcBef>
                <a:spcPct val="0"/>
              </a:spcBef>
              <a:buNone/>
              <a:defRPr sz="21100" kern="1200">
                <a:solidFill>
                  <a:schemeClr val="tx1"/>
                </a:solidFill>
                <a:latin typeface="+mj-lt"/>
                <a:ea typeface="+mj-ea"/>
                <a:cs typeface="+mj-cs"/>
              </a:defRPr>
            </a:lvl1pPr>
          </a:lstStyle>
          <a:p>
            <a:pPr algn="l"/>
            <a:r>
              <a:rPr lang="en-US" sz="4500" dirty="0" smtClean="0">
                <a:solidFill>
                  <a:schemeClr val="bg1"/>
                </a:solidFill>
                <a:latin typeface="Helvetica"/>
                <a:cs typeface="Helvetica"/>
              </a:rPr>
              <a:t>Katie Kemp, Isaac Perry, Adam Ryman</a:t>
            </a:r>
            <a:endParaRPr lang="en-US" sz="4500" dirty="0">
              <a:solidFill>
                <a:schemeClr val="bg1"/>
              </a:solidFill>
              <a:latin typeface="Helvetica"/>
              <a:cs typeface="Helvetica"/>
            </a:endParaRPr>
          </a:p>
        </p:txBody>
      </p:sp>
      <p:sp>
        <p:nvSpPr>
          <p:cNvPr id="58" name="Title 1"/>
          <p:cNvSpPr txBox="1">
            <a:spLocks/>
          </p:cNvSpPr>
          <p:nvPr/>
        </p:nvSpPr>
        <p:spPr>
          <a:xfrm>
            <a:off x="24883865" y="41722893"/>
            <a:ext cx="9835354" cy="1384369"/>
          </a:xfrm>
          <a:prstGeom prst="rect">
            <a:avLst/>
          </a:prstGeom>
        </p:spPr>
        <p:txBody>
          <a:bodyPr vert="horz" lIns="438912" tIns="219456" rIns="438912" bIns="219456" rtlCol="0" anchor="ctr">
            <a:normAutofit/>
          </a:bodyPr>
          <a:lstStyle>
            <a:lvl1pPr algn="ctr" defTabSz="2194560" rtl="0" eaLnBrk="1" latinLnBrk="0" hangingPunct="1">
              <a:spcBef>
                <a:spcPct val="0"/>
              </a:spcBef>
              <a:buNone/>
              <a:defRPr sz="21100" kern="1200">
                <a:solidFill>
                  <a:schemeClr val="tx1"/>
                </a:solidFill>
                <a:latin typeface="+mj-lt"/>
                <a:ea typeface="+mj-ea"/>
                <a:cs typeface="+mj-cs"/>
              </a:defRPr>
            </a:lvl1pPr>
          </a:lstStyle>
          <a:p>
            <a:pPr algn="l"/>
            <a:r>
              <a:rPr lang="en-US" sz="4500" i="1" dirty="0" smtClean="0">
                <a:solidFill>
                  <a:schemeClr val="bg1"/>
                </a:solidFill>
                <a:latin typeface="Helvetica"/>
                <a:cs typeface="Helvetica"/>
              </a:rPr>
              <a:t>spinbit.adamryman.com</a:t>
            </a:r>
            <a:endParaRPr lang="en-US" sz="4500" i="1" dirty="0">
              <a:solidFill>
                <a:schemeClr val="bg1"/>
              </a:solidFill>
              <a:latin typeface="Helvetica"/>
              <a:cs typeface="Helvetica"/>
            </a:endParaRPr>
          </a:p>
        </p:txBody>
      </p:sp>
    </p:spTree>
    <p:extLst>
      <p:ext uri="{BB962C8B-B14F-4D97-AF65-F5344CB8AC3E}">
        <p14:creationId xmlns:p14="http://schemas.microsoft.com/office/powerpoint/2010/main" val="27846891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2290</TotalTime>
  <Words>445</Words>
  <Application>Microsoft Macintosh PowerPoint</Application>
  <PresentationFormat>Custom</PresentationFormat>
  <Paragraphs>38</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SpinBit: What’s your count?</vt:lpstr>
    </vt:vector>
  </TitlesOfParts>
  <Company>University of Washington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SpinBit</dc:title>
  <dc:creator>Isaac Perry</dc:creator>
  <cp:lastModifiedBy>Adam Ryman</cp:lastModifiedBy>
  <cp:revision>34</cp:revision>
  <dcterms:created xsi:type="dcterms:W3CDTF">2015-05-31T23:34:42Z</dcterms:created>
  <dcterms:modified xsi:type="dcterms:W3CDTF">2015-06-02T19:20:14Z</dcterms:modified>
</cp:coreProperties>
</file>